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410" r:id="rId2"/>
    <p:sldId id="427" r:id="rId3"/>
    <p:sldId id="377" r:id="rId4"/>
    <p:sldId id="426" r:id="rId5"/>
    <p:sldId id="422" r:id="rId6"/>
    <p:sldId id="423" r:id="rId7"/>
    <p:sldId id="310" r:id="rId8"/>
    <p:sldId id="424" r:id="rId9"/>
    <p:sldId id="311" r:id="rId10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0765" autoAdjust="0"/>
    <p:restoredTop sz="71963" autoAdjust="0"/>
  </p:normalViewPr>
  <p:slideViewPr>
    <p:cSldViewPr snapToGrid="0">
      <p:cViewPr varScale="1">
        <p:scale>
          <a:sx n="42" d="100"/>
          <a:sy n="42" d="100"/>
        </p:scale>
        <p:origin x="192" y="3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-405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4C9F20-4F7A-44E9-BF4D-7C83F4EF1BC6}" type="datetimeFigureOut">
              <a:rPr lang="el-GR" smtClean="0"/>
              <a:t>13/7/19</a:t>
            </a:fld>
            <a:endParaRPr lang="el-GR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3687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jpeg>
</file>

<file path=ppt/media/image7.jp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30EC89-4878-4AC2-AECD-7FC680E5A6F5}" type="datetimeFigureOut">
              <a:rPr lang="el-GR" smtClean="0"/>
              <a:t>13/7/19</a:t>
            </a:fld>
            <a:endParaRPr lang="el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64DC47-0890-4EDD-8F7F-E5FAB1361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0277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03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l-GR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64DC47-0890-4EDD-8F7F-E5FAB13618F6}" type="slidenum">
              <a:rPr lang="el-GR" smtClean="0"/>
              <a:t>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343155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64DC47-0890-4EDD-8F7F-E5FAB13618F6}" type="slidenum">
              <a:rPr lang="el-GR" smtClean="0"/>
              <a:t>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34315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Reconstructed morphology of various types of neurons. A. Pyramidal neuron from a deep cortical layer. B. Pyramidal neuron from the CA1 of the hippocampus C. Purkinje cell from the cerebellum. D. </a:t>
            </a:r>
            <a:r>
              <a:rPr lang="en-US" dirty="0" err="1"/>
              <a:t>Motoneuron</a:t>
            </a:r>
            <a:r>
              <a:rPr lang="en-US" dirty="0"/>
              <a:t> from the spinal cord . E. Stellate neuron from the </a:t>
            </a:r>
            <a:r>
              <a:rPr lang="en-US" dirty="0" err="1"/>
              <a:t>neocortex</a:t>
            </a:r>
            <a:r>
              <a:rPr lang="en-US" dirty="0"/>
              <a:t> . Reconstructed morphologies can be downloaded from http://NeuroMorpho.Org. Scale bars represents 100 </a:t>
            </a:r>
            <a:r>
              <a:rPr lang="el-GR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μ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</a:t>
            </a:r>
            <a:endParaRPr lang="el-GR" dirty="0"/>
          </a:p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64DC47-0890-4EDD-8F7F-E5FAB13618F6}" type="slidenum">
              <a:rPr lang="el-GR" smtClean="0"/>
              <a:t>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719983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64DC47-0890-4EDD-8F7F-E5FAB13618F6}" type="slidenum">
              <a:rPr lang="el-GR" smtClean="0"/>
              <a:t>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34315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64DC47-0890-4EDD-8F7F-E5FAB13618F6}" type="slidenum">
              <a:rPr lang="el-GR" smtClean="0"/>
              <a:t>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843298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64DC47-0890-4EDD-8F7F-E5FAB13618F6}" type="slidenum">
              <a:rPr lang="el-GR" smtClean="0"/>
              <a:t>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52979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ocns2019</a:t>
            </a:r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706766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ocns2019</a:t>
            </a:r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96367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ocns2019</a:t>
            </a:r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30579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" y="949766"/>
            <a:ext cx="11315700" cy="50065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l-GR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ocns2019</a:t>
            </a:r>
            <a:endParaRPr lang="el-G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9076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ocns2019</a:t>
            </a:r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879579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ocns2019</a:t>
            </a:r>
            <a:endParaRPr lang="el-G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6787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ocns2019</a:t>
            </a:r>
            <a:endParaRPr lang="el-G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628210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ocns2019</a:t>
            </a:r>
            <a:endParaRPr lang="el-G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53313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ocns2019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72197"/>
          </a:xfrm>
          <a:ln>
            <a:noFill/>
          </a:ln>
        </p:spPr>
        <p:txBody>
          <a:bodyPr/>
          <a:lstStyle>
            <a:lvl1pPr algn="ctr">
              <a:defRPr>
                <a:ln>
                  <a:solidFill>
                    <a:schemeClr val="tx1"/>
                  </a:solidFill>
                </a:ln>
              </a:defRPr>
            </a:lvl1pPr>
          </a:lstStyle>
          <a:p>
            <a:r>
              <a:rPr lang="en-US" dirty="0"/>
              <a:t>Click to edit Master title style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343991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ocns2019</a:t>
            </a:r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05255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ocns2019</a:t>
            </a:r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684111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72198"/>
          </a:xfrm>
          <a:prstGeom prst="rect">
            <a:avLst/>
          </a:prstGeom>
          <a:solidFill>
            <a:schemeClr val="bg1"/>
          </a:solidFill>
          <a:ln cap="rnd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l-G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13/07/2019</a:t>
            </a:r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ocns2019</a:t>
            </a:r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013E10-1A00-4376-BA39-4F48D322D8DF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45265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>
            <a:solidFill>
              <a:schemeClr val="tx1"/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wpodlaski/ocns2019_simulatingdendrite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25" name="Picture 133" descr="background1"/>
          <p:cNvPicPr>
            <a:picLocks noChangeAspect="1" noChangeArrowheads="1"/>
          </p:cNvPicPr>
          <p:nvPr/>
        </p:nvPicPr>
        <p:blipFill>
          <a:blip r:embed="rId3" cstate="print"/>
          <a:srcRect l="4572"/>
          <a:stretch>
            <a:fillRect/>
          </a:stretch>
        </p:blipFill>
        <p:spPr bwMode="auto">
          <a:xfrm>
            <a:off x="1" y="1998103"/>
            <a:ext cx="8496300" cy="4868862"/>
          </a:xfrm>
          <a:prstGeom prst="rect">
            <a:avLst/>
          </a:prstGeom>
          <a:noFill/>
        </p:spPr>
      </p:pic>
      <p:pic>
        <p:nvPicPr>
          <p:cNvPr id="8196" name="Picture 15" descr="top-banner-larg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-27384"/>
            <a:ext cx="12192000" cy="2501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227" name="AutoShape 35" descr="Z"/>
          <p:cNvSpPr>
            <a:spLocks noChangeAspect="1" noChangeArrowheads="1"/>
          </p:cNvSpPr>
          <p:nvPr/>
        </p:nvSpPr>
        <p:spPr bwMode="auto">
          <a:xfrm>
            <a:off x="8278284" y="2779714"/>
            <a:ext cx="2819400" cy="2162175"/>
          </a:xfrm>
          <a:prstGeom prst="rect">
            <a:avLst/>
          </a:prstGeom>
          <a:noFill/>
        </p:spPr>
        <p:txBody>
          <a:bodyPr/>
          <a:lstStyle/>
          <a:p>
            <a:endParaRPr lang="el-GR"/>
          </a:p>
        </p:txBody>
      </p:sp>
      <p:pic>
        <p:nvPicPr>
          <p:cNvPr id="8255" name="Picture 63" descr="neuron_maria"/>
          <p:cNvPicPr>
            <a:picLocks noChangeAspect="1" noChangeArrowheads="1"/>
          </p:cNvPicPr>
          <p:nvPr/>
        </p:nvPicPr>
        <p:blipFill>
          <a:blip r:embed="rId5" cstate="print"/>
          <a:srcRect t="3920" b="6482"/>
          <a:stretch>
            <a:fillRect/>
          </a:stretch>
        </p:blipFill>
        <p:spPr bwMode="auto">
          <a:xfrm>
            <a:off x="6982884" y="2276476"/>
            <a:ext cx="5162549" cy="4581525"/>
          </a:xfrm>
          <a:prstGeom prst="rect">
            <a:avLst/>
          </a:prstGeom>
          <a:noFill/>
        </p:spPr>
      </p:pic>
      <p:pic>
        <p:nvPicPr>
          <p:cNvPr id="8259" name="Picture 67" descr="neuron_maria_dent_"/>
          <p:cNvPicPr>
            <a:picLocks noChangeAspect="1" noChangeArrowheads="1"/>
          </p:cNvPicPr>
          <p:nvPr/>
        </p:nvPicPr>
        <p:blipFill>
          <a:blip r:embed="rId6" cstate="print"/>
          <a:srcRect l="55550" t="20306" r="27591" b="67403"/>
          <a:stretch>
            <a:fillRect/>
          </a:stretch>
        </p:blipFill>
        <p:spPr bwMode="auto">
          <a:xfrm>
            <a:off x="9457267" y="2387600"/>
            <a:ext cx="2000251" cy="1417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191229" y="2654300"/>
            <a:ext cx="9359172" cy="1150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en-US" sz="4400" dirty="0"/>
              <a:t>Tutorial 5  </a:t>
            </a:r>
          </a:p>
          <a:p>
            <a:pPr marL="342900" lvl="0" indent="-342900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en-GB" sz="4400" dirty="0"/>
              <a:t>Simulating dendrites at </a:t>
            </a:r>
            <a:r>
              <a:rPr lang="en-GB" sz="4400"/>
              <a:t>different levels of </a:t>
            </a:r>
            <a:r>
              <a:rPr lang="en-GB" sz="4400" dirty="0"/>
              <a:t>abstraction</a:t>
            </a:r>
            <a:endParaRPr kumimoji="0" lang="el-GR" sz="4400" i="0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5552" y="-8995"/>
            <a:ext cx="117498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Everton</a:t>
            </a:r>
            <a:r>
              <a:rPr lang="de-DE" sz="2000" b="1" dirty="0">
                <a:solidFill>
                  <a:schemeClr val="bg1"/>
                </a:solidFill>
              </a:rPr>
              <a:t> Agnes</a:t>
            </a:r>
            <a:r>
              <a:rPr lang="de-DE" sz="2000" dirty="0">
                <a:solidFill>
                  <a:schemeClr val="bg1"/>
                </a:solidFill>
              </a:rPr>
              <a:t>, University </a:t>
            </a:r>
            <a:r>
              <a:rPr lang="de-DE" sz="2000" dirty="0" err="1">
                <a:solidFill>
                  <a:schemeClr val="bg1"/>
                </a:solidFill>
              </a:rPr>
              <a:t>of</a:t>
            </a:r>
            <a:r>
              <a:rPr lang="de-DE" sz="2000" dirty="0">
                <a:solidFill>
                  <a:schemeClr val="bg1"/>
                </a:solidFill>
              </a:rPr>
              <a:t> Oxford</a:t>
            </a:r>
          </a:p>
          <a:p>
            <a:r>
              <a:rPr lang="de-DE" sz="2000" b="1" dirty="0">
                <a:solidFill>
                  <a:schemeClr val="bg1"/>
                </a:solidFill>
              </a:rPr>
              <a:t>Spiros </a:t>
            </a:r>
            <a:r>
              <a:rPr lang="de-DE" sz="2000" b="1" dirty="0" err="1">
                <a:solidFill>
                  <a:schemeClr val="bg1"/>
                </a:solidFill>
              </a:rPr>
              <a:t>Chavlis</a:t>
            </a:r>
            <a:r>
              <a:rPr lang="de-DE" sz="2000" dirty="0">
                <a:solidFill>
                  <a:schemeClr val="bg1"/>
                </a:solidFill>
              </a:rPr>
              <a:t>, </a:t>
            </a:r>
            <a:r>
              <a:rPr lang="de-DE" sz="2000" dirty="0" err="1">
                <a:solidFill>
                  <a:schemeClr val="bg1"/>
                </a:solidFill>
              </a:rPr>
              <a:t>Foundation</a:t>
            </a:r>
            <a:r>
              <a:rPr lang="de-DE" sz="2000" dirty="0">
                <a:solidFill>
                  <a:schemeClr val="bg1"/>
                </a:solidFill>
              </a:rPr>
              <a:t> </a:t>
            </a:r>
            <a:r>
              <a:rPr lang="de-DE" sz="2000" dirty="0" err="1">
                <a:solidFill>
                  <a:schemeClr val="bg1"/>
                </a:solidFill>
              </a:rPr>
              <a:t>for</a:t>
            </a:r>
            <a:r>
              <a:rPr lang="de-DE" sz="2000" dirty="0">
                <a:solidFill>
                  <a:schemeClr val="bg1"/>
                </a:solidFill>
              </a:rPr>
              <a:t> Research </a:t>
            </a:r>
            <a:r>
              <a:rPr lang="de-DE" sz="2000" dirty="0" err="1">
                <a:solidFill>
                  <a:schemeClr val="bg1"/>
                </a:solidFill>
              </a:rPr>
              <a:t>and</a:t>
            </a:r>
            <a:r>
              <a:rPr lang="de-DE" sz="2000" dirty="0">
                <a:solidFill>
                  <a:schemeClr val="bg1"/>
                </a:solidFill>
              </a:rPr>
              <a:t> Technology-Hellas</a:t>
            </a:r>
          </a:p>
          <a:p>
            <a:r>
              <a:rPr lang="de-DE" sz="2000" b="1" dirty="0" err="1">
                <a:solidFill>
                  <a:schemeClr val="bg1"/>
                </a:solidFill>
              </a:rPr>
              <a:t>Nassi</a:t>
            </a:r>
            <a:r>
              <a:rPr lang="de-DE" sz="2000" b="1" dirty="0">
                <a:solidFill>
                  <a:schemeClr val="bg1"/>
                </a:solidFill>
              </a:rPr>
              <a:t> </a:t>
            </a:r>
            <a:r>
              <a:rPr lang="de-DE" sz="2000" b="1" dirty="0" err="1">
                <a:solidFill>
                  <a:schemeClr val="bg1"/>
                </a:solidFill>
              </a:rPr>
              <a:t>Papoutsi</a:t>
            </a:r>
            <a:r>
              <a:rPr lang="de-DE" sz="2000" dirty="0">
                <a:solidFill>
                  <a:schemeClr val="bg1"/>
                </a:solidFill>
              </a:rPr>
              <a:t>, </a:t>
            </a:r>
            <a:r>
              <a:rPr lang="de-DE" sz="2000" dirty="0" err="1">
                <a:solidFill>
                  <a:schemeClr val="bg1"/>
                </a:solidFill>
              </a:rPr>
              <a:t>Foundation</a:t>
            </a:r>
            <a:r>
              <a:rPr lang="de-DE" sz="2000" dirty="0">
                <a:solidFill>
                  <a:schemeClr val="bg1"/>
                </a:solidFill>
              </a:rPr>
              <a:t> </a:t>
            </a:r>
            <a:r>
              <a:rPr lang="de-DE" sz="2000" dirty="0" err="1">
                <a:solidFill>
                  <a:schemeClr val="bg1"/>
                </a:solidFill>
              </a:rPr>
              <a:t>for</a:t>
            </a:r>
            <a:r>
              <a:rPr lang="de-DE" sz="2000" dirty="0">
                <a:solidFill>
                  <a:schemeClr val="bg1"/>
                </a:solidFill>
              </a:rPr>
              <a:t> Research </a:t>
            </a:r>
            <a:r>
              <a:rPr lang="de-DE" sz="2000" dirty="0" err="1">
                <a:solidFill>
                  <a:schemeClr val="bg1"/>
                </a:solidFill>
              </a:rPr>
              <a:t>and</a:t>
            </a:r>
            <a:r>
              <a:rPr lang="de-DE" sz="2000" dirty="0">
                <a:solidFill>
                  <a:schemeClr val="bg1"/>
                </a:solidFill>
              </a:rPr>
              <a:t> Technology-Hellas</a:t>
            </a:r>
          </a:p>
          <a:p>
            <a:r>
              <a:rPr lang="de-DE" sz="2000" b="1" dirty="0">
                <a:solidFill>
                  <a:schemeClr val="bg1"/>
                </a:solidFill>
              </a:rPr>
              <a:t>Bill Podlaski</a:t>
            </a:r>
            <a:r>
              <a:rPr lang="de-DE" sz="2000" dirty="0">
                <a:solidFill>
                  <a:schemeClr val="bg1"/>
                </a:solidFill>
              </a:rPr>
              <a:t>, University </a:t>
            </a:r>
            <a:r>
              <a:rPr lang="de-DE" sz="2000" dirty="0" err="1">
                <a:solidFill>
                  <a:schemeClr val="bg1"/>
                </a:solidFill>
              </a:rPr>
              <a:t>of</a:t>
            </a:r>
            <a:r>
              <a:rPr lang="de-DE" sz="2000" dirty="0">
                <a:solidFill>
                  <a:schemeClr val="bg1"/>
                </a:solidFill>
              </a:rPr>
              <a:t> Oxford  &amp; </a:t>
            </a:r>
            <a:r>
              <a:rPr lang="de-DE" sz="2000" dirty="0" err="1">
                <a:solidFill>
                  <a:schemeClr val="bg1"/>
                </a:solidFill>
              </a:rPr>
              <a:t>Champalimaud</a:t>
            </a:r>
            <a:r>
              <a:rPr lang="de-DE" sz="2000" dirty="0">
                <a:solidFill>
                  <a:schemeClr val="bg1"/>
                </a:solidFill>
              </a:rPr>
              <a:t> Center </a:t>
            </a:r>
            <a:r>
              <a:rPr lang="de-DE" sz="2000" dirty="0" err="1">
                <a:solidFill>
                  <a:schemeClr val="bg1"/>
                </a:solidFill>
              </a:rPr>
              <a:t>for</a:t>
            </a:r>
            <a:r>
              <a:rPr lang="de-DE" sz="2000" dirty="0">
                <a:solidFill>
                  <a:schemeClr val="bg1"/>
                </a:solidFill>
              </a:rPr>
              <a:t> </a:t>
            </a:r>
            <a:r>
              <a:rPr lang="de-DE" sz="2000" dirty="0" err="1">
                <a:solidFill>
                  <a:schemeClr val="bg1"/>
                </a:solidFill>
              </a:rPr>
              <a:t>the</a:t>
            </a:r>
            <a:r>
              <a:rPr lang="de-DE" sz="2000" dirty="0">
                <a:solidFill>
                  <a:schemeClr val="bg1"/>
                </a:solidFill>
              </a:rPr>
              <a:t> </a:t>
            </a:r>
            <a:r>
              <a:rPr lang="de-DE" sz="2000" dirty="0" err="1">
                <a:solidFill>
                  <a:schemeClr val="bg1"/>
                </a:solidFill>
              </a:rPr>
              <a:t>Unknown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13/07/2019</a:t>
            </a:r>
            <a:endParaRPr lang="el-G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ocns2019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021596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5" descr="top-banner-larg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7384"/>
            <a:ext cx="12192000" cy="1250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4068"/>
            <a:ext cx="12192000" cy="872198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de-DE" dirty="0" err="1"/>
              <a:t>Overview</a:t>
            </a:r>
            <a:endParaRPr lang="el-G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A6E84E-BEB1-7B40-B247-02AAB2BC3C53}"/>
              </a:ext>
            </a:extLst>
          </p:cNvPr>
          <p:cNvSpPr txBox="1"/>
          <p:nvPr/>
        </p:nvSpPr>
        <p:spPr>
          <a:xfrm>
            <a:off x="2319177" y="1124285"/>
            <a:ext cx="670144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dirty="0"/>
              <a:t>Basics of compartmental modelling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dirty="0"/>
              <a:t>Detailed modelling of dendrites</a:t>
            </a:r>
          </a:p>
          <a:p>
            <a:pPr>
              <a:lnSpc>
                <a:spcPct val="200000"/>
              </a:lnSpc>
            </a:pPr>
            <a:r>
              <a:rPr lang="en-US" dirty="0"/>
              <a:t>	</a:t>
            </a:r>
            <a:r>
              <a:rPr lang="en-US" i="1" dirty="0"/>
              <a:t>1.a. Introduction to NEURON</a:t>
            </a:r>
          </a:p>
          <a:p>
            <a:pPr>
              <a:lnSpc>
                <a:spcPct val="200000"/>
              </a:lnSpc>
            </a:pPr>
            <a:r>
              <a:rPr lang="en-US" i="1" dirty="0"/>
              <a:t>	1.b. Passive dendritic integration</a:t>
            </a:r>
          </a:p>
          <a:p>
            <a:pPr>
              <a:lnSpc>
                <a:spcPct val="200000"/>
              </a:lnSpc>
            </a:pPr>
            <a:r>
              <a:rPr lang="en-US" i="1" dirty="0"/>
              <a:t>	1.c. Active dendritic integration</a:t>
            </a:r>
          </a:p>
          <a:p>
            <a:pPr>
              <a:lnSpc>
                <a:spcPct val="200000"/>
              </a:lnSpc>
            </a:pPr>
            <a:r>
              <a:rPr lang="en-US" dirty="0"/>
              <a:t>3. Simplified models of dendrites</a:t>
            </a:r>
          </a:p>
          <a:p>
            <a:pPr>
              <a:lnSpc>
                <a:spcPct val="200000"/>
              </a:lnSpc>
            </a:pPr>
            <a:r>
              <a:rPr lang="en-US" dirty="0"/>
              <a:t>	</a:t>
            </a:r>
            <a:r>
              <a:rPr lang="en-US" i="1" dirty="0"/>
              <a:t>3.a. Introduction to BRIAN</a:t>
            </a:r>
          </a:p>
          <a:p>
            <a:pPr>
              <a:lnSpc>
                <a:spcPct val="200000"/>
              </a:lnSpc>
            </a:pPr>
            <a:r>
              <a:rPr lang="en-US" i="1" dirty="0"/>
              <a:t>	3.b Adding dendrites to a LIF model</a:t>
            </a:r>
          </a:p>
          <a:p>
            <a:pPr>
              <a:lnSpc>
                <a:spcPct val="200000"/>
              </a:lnSpc>
            </a:pPr>
            <a:r>
              <a:rPr lang="en-US" i="1" dirty="0"/>
              <a:t>	3c. Non-linear synapses</a:t>
            </a:r>
          </a:p>
          <a:p>
            <a:pPr>
              <a:lnSpc>
                <a:spcPct val="200000"/>
              </a:lnSpc>
            </a:pPr>
            <a:r>
              <a:rPr lang="en-US" dirty="0"/>
              <a:t>4. Role of dendrites in a working memory (network)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6F8B90-82F9-8A4F-BA35-FFE8B1D50624}"/>
              </a:ext>
            </a:extLst>
          </p:cNvPr>
          <p:cNvSpPr txBox="1"/>
          <p:nvPr/>
        </p:nvSpPr>
        <p:spPr>
          <a:xfrm rot="16200000">
            <a:off x="537422" y="2458577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Morning session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1D3BA0-5346-1744-8879-34CDDE240154}"/>
              </a:ext>
            </a:extLst>
          </p:cNvPr>
          <p:cNvSpPr txBox="1"/>
          <p:nvPr/>
        </p:nvSpPr>
        <p:spPr>
          <a:xfrm rot="16200000">
            <a:off x="459325" y="5266871"/>
            <a:ext cx="1879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Afternoon session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19E3E8-E563-264B-9FF3-1497BD08AC83}"/>
              </a:ext>
            </a:extLst>
          </p:cNvPr>
          <p:cNvSpPr/>
          <p:nvPr/>
        </p:nvSpPr>
        <p:spPr>
          <a:xfrm>
            <a:off x="1583864" y="1400289"/>
            <a:ext cx="97971" cy="2485911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36F1CD0-A6E7-254E-97A5-08FBB6494066}"/>
              </a:ext>
            </a:extLst>
          </p:cNvPr>
          <p:cNvSpPr/>
          <p:nvPr/>
        </p:nvSpPr>
        <p:spPr>
          <a:xfrm>
            <a:off x="1583863" y="4148288"/>
            <a:ext cx="97971" cy="2485911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560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5" descr="top-banner-larg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7384"/>
            <a:ext cx="12192000" cy="1250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4068"/>
            <a:ext cx="12192000" cy="872198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Installation steps</a:t>
            </a:r>
            <a:endParaRPr lang="el-G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A6E84E-BEB1-7B40-B247-02AAB2BC3C53}"/>
              </a:ext>
            </a:extLst>
          </p:cNvPr>
          <p:cNvSpPr txBox="1"/>
          <p:nvPr/>
        </p:nvSpPr>
        <p:spPr>
          <a:xfrm>
            <a:off x="904603" y="2171700"/>
            <a:ext cx="10172700" cy="3418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800" dirty="0"/>
              <a:t>Download the code on GitHub: </a:t>
            </a:r>
            <a:r>
              <a:rPr lang="en-GB" sz="2400" dirty="0">
                <a:hlinkClick r:id="rId4"/>
              </a:rPr>
              <a:t>https://github.com/wpodlaski/ocns2019_simulatingdendrites</a:t>
            </a:r>
            <a:endParaRPr lang="en-US" sz="2400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800" dirty="0"/>
              <a:t>Install Anaconda 3 (Python 3)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800" dirty="0"/>
              <a:t>Install NEURON</a:t>
            </a:r>
          </a:p>
        </p:txBody>
      </p:sp>
    </p:spTree>
    <p:extLst>
      <p:ext uri="{BB962C8B-B14F-4D97-AF65-F5344CB8AC3E}">
        <p14:creationId xmlns:p14="http://schemas.microsoft.com/office/powerpoint/2010/main" val="630255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5" descr="top-banner-larg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7384"/>
            <a:ext cx="12192000" cy="1250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4068"/>
            <a:ext cx="12192000" cy="872198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dirty="0"/>
              <a:t>Neurons are (also) characterized by their dendritic tree</a:t>
            </a:r>
            <a:endParaRPr lang="el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ocns2019</a:t>
            </a:r>
            <a:endParaRPr lang="el-GR"/>
          </a:p>
        </p:txBody>
      </p:sp>
      <p:pic>
        <p:nvPicPr>
          <p:cNvPr id="7" name="Picture 2" descr="http://neuronaldynamics.epfl.ch/online/x77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030"/>
          <a:stretch/>
        </p:blipFill>
        <p:spPr bwMode="auto">
          <a:xfrm>
            <a:off x="498111" y="3008774"/>
            <a:ext cx="3432444" cy="3471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2935478" y="6180892"/>
            <a:ext cx="22651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http://NeuroMorpho.Org</a:t>
            </a:r>
            <a:endParaRPr lang="el-GR" sz="1600" dirty="0"/>
          </a:p>
        </p:txBody>
      </p:sp>
      <p:sp>
        <p:nvSpPr>
          <p:cNvPr id="3" name="Rectangle 2"/>
          <p:cNvSpPr/>
          <p:nvPr/>
        </p:nvSpPr>
        <p:spPr>
          <a:xfrm>
            <a:off x="114299" y="1090136"/>
            <a:ext cx="636585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Neuron Types:</a:t>
            </a:r>
          </a:p>
          <a:p>
            <a:pPr marL="342900" indent="-342900">
              <a:buAutoNum type="arabicPeriod"/>
            </a:pPr>
            <a:r>
              <a:rPr lang="en-US" dirty="0"/>
              <a:t>Classification using gene expression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Classification based on Excitatory or Inhibitory neurotransmission.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Classification using spiking activity</a:t>
            </a:r>
          </a:p>
          <a:p>
            <a:pPr marL="342900" indent="-342900">
              <a:buAutoNum type="arabicPeriod"/>
            </a:pPr>
            <a:r>
              <a:rPr lang="en-US" dirty="0"/>
              <a:t>Classification by anatomical features </a:t>
            </a:r>
            <a:endParaRPr lang="el-GR" dirty="0"/>
          </a:p>
        </p:txBody>
      </p:sp>
      <p:pic>
        <p:nvPicPr>
          <p:cNvPr id="9" name="Picture 2" descr="http://neuronaldynamics.epfl.ch/online/x77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50" b="58752"/>
          <a:stretch/>
        </p:blipFill>
        <p:spPr bwMode="auto">
          <a:xfrm>
            <a:off x="4068064" y="4329589"/>
            <a:ext cx="2269842" cy="1531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www.scholarpedia.org/w/images/6/6d/Pyr_fig8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0173" y="1266097"/>
            <a:ext cx="6385610" cy="257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8982076" y="4350084"/>
            <a:ext cx="283147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Williams, Stuart, J Physiol. 1999</a:t>
            </a:r>
            <a:endParaRPr lang="el-GR" sz="1600" dirty="0"/>
          </a:p>
        </p:txBody>
      </p:sp>
    </p:spTree>
    <p:extLst>
      <p:ext uri="{BB962C8B-B14F-4D97-AF65-F5344CB8AC3E}">
        <p14:creationId xmlns:p14="http://schemas.microsoft.com/office/powerpoint/2010/main" val="1427622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5" descr="top-banner-larg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7384"/>
            <a:ext cx="12192000" cy="1250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593"/>
            <a:ext cx="12192000" cy="872198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sz="3600" dirty="0"/>
              <a:t>Neurons are (also) characterized by their neurotransmission</a:t>
            </a:r>
            <a:endParaRPr lang="el-GR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ocns2019</a:t>
            </a:r>
            <a:endParaRPr lang="el-GR"/>
          </a:p>
        </p:txBody>
      </p:sp>
      <p:pic>
        <p:nvPicPr>
          <p:cNvPr id="9" name="Content Placeholder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82" y="1835674"/>
            <a:ext cx="4602950" cy="4352114"/>
          </a:xfrm>
        </p:spPr>
      </p:pic>
      <p:sp>
        <p:nvSpPr>
          <p:cNvPr id="10" name="TextBox 9"/>
          <p:cNvSpPr txBox="1"/>
          <p:nvPr/>
        </p:nvSpPr>
        <p:spPr>
          <a:xfrm>
            <a:off x="2636977" y="6209599"/>
            <a:ext cx="2449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cs typeface="Times" panose="02020603050405020304" pitchFamily="18" charset="0"/>
              </a:rPr>
              <a:t>Jiang et al., Science 2015</a:t>
            </a:r>
            <a:endParaRPr lang="el-GR" sz="1600" dirty="0">
              <a:cs typeface="Times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1068" y="1256358"/>
            <a:ext cx="9790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Large variability of interneuronal subtypes.</a:t>
            </a:r>
            <a:endParaRPr lang="el-GR" sz="2400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860" y="1883686"/>
            <a:ext cx="3261815" cy="43259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22279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5" descr="top-banner-larg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7384"/>
            <a:ext cx="12192000" cy="1250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D260F9-942B-8F4B-9524-8897676C6AE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061" y="1455452"/>
            <a:ext cx="5291417" cy="48090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593"/>
            <a:ext cx="12192000" cy="872198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sz="3600" dirty="0"/>
              <a:t>What can dendrites do?</a:t>
            </a:r>
            <a:endParaRPr lang="el-GR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ocns2019</a:t>
            </a:r>
            <a:endParaRPr lang="el-G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AE74DC-847A-F440-86AC-34A3E63B069A}"/>
              </a:ext>
            </a:extLst>
          </p:cNvPr>
          <p:cNvSpPr txBox="1"/>
          <p:nvPr/>
        </p:nvSpPr>
        <p:spPr>
          <a:xfrm>
            <a:off x="8187266" y="6494783"/>
            <a:ext cx="35224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cs typeface="Times" panose="02020603050405020304" pitchFamily="18" charset="0"/>
              </a:rPr>
              <a:t>London &amp; </a:t>
            </a:r>
            <a:r>
              <a:rPr lang="en-US" sz="1600" i="1" dirty="0" err="1">
                <a:cs typeface="Times" panose="02020603050405020304" pitchFamily="18" charset="0"/>
              </a:rPr>
              <a:t>Hausser</a:t>
            </a:r>
            <a:r>
              <a:rPr lang="en-US" sz="1600" i="1" dirty="0">
                <a:cs typeface="Times" panose="02020603050405020304" pitchFamily="18" charset="0"/>
              </a:rPr>
              <a:t> 2005 Ann Rev Neuro</a:t>
            </a:r>
            <a:endParaRPr lang="el-GR" sz="1600" i="1" dirty="0"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982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5" descr="top-banner-larg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12192000" cy="1250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593"/>
            <a:ext cx="12192000" cy="872198"/>
          </a:xfrm>
          <a:noFill/>
          <a:ln>
            <a:noFill/>
          </a:ln>
        </p:spPr>
        <p:txBody>
          <a:bodyPr/>
          <a:lstStyle/>
          <a:p>
            <a:r>
              <a:rPr lang="en-US" dirty="0"/>
              <a:t>Why model the details?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23" y="1158985"/>
            <a:ext cx="9743817" cy="5006534"/>
          </a:xfrm>
        </p:spPr>
        <p:txBody>
          <a:bodyPr>
            <a:normAutofit/>
          </a:bodyPr>
          <a:lstStyle/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endParaRPr lang="en-US" dirty="0"/>
          </a:p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r>
              <a:rPr lang="en-US" dirty="0"/>
              <a:t>Interpretation of </a:t>
            </a:r>
            <a:r>
              <a:rPr lang="en-US" b="1" dirty="0"/>
              <a:t>experimental</a:t>
            </a:r>
            <a:r>
              <a:rPr lang="en-US" dirty="0"/>
              <a:t> results - Gain insights into key biophysical parameters. </a:t>
            </a:r>
          </a:p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endParaRPr lang="en-US" dirty="0"/>
          </a:p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r>
              <a:rPr lang="en-US" dirty="0"/>
              <a:t>Suggest possible computational (functional) role for the modeled system (</a:t>
            </a:r>
            <a:r>
              <a:rPr lang="en-US" b="1" dirty="0"/>
              <a:t>predictions</a:t>
            </a:r>
            <a:r>
              <a:rPr lang="en-US" dirty="0"/>
              <a:t>).</a:t>
            </a:r>
          </a:p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endParaRPr lang="en-US" dirty="0"/>
          </a:p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r>
              <a:rPr lang="en-US" b="1" dirty="0"/>
              <a:t>Inspire</a:t>
            </a:r>
            <a:r>
              <a:rPr lang="en-US" dirty="0"/>
              <a:t> implementations in other fields.</a:t>
            </a:r>
          </a:p>
          <a:p>
            <a:pPr marL="0" indent="0">
              <a:lnSpc>
                <a:spcPct val="95000"/>
              </a:lnSpc>
              <a:spcBef>
                <a:spcPct val="10000"/>
              </a:spcBef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ocns2019</a:t>
            </a:r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54385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5" descr="top-banner-larg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7384"/>
            <a:ext cx="12192000" cy="1250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593"/>
            <a:ext cx="12192000" cy="872198"/>
          </a:xfrm>
          <a:noFill/>
          <a:ln>
            <a:noFill/>
          </a:ln>
        </p:spPr>
        <p:txBody>
          <a:bodyPr/>
          <a:lstStyle/>
          <a:p>
            <a:r>
              <a:rPr lang="en-US" dirty="0"/>
              <a:t>Why abstract away the details?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23" y="1158985"/>
            <a:ext cx="10976532" cy="5006534"/>
          </a:xfrm>
        </p:spPr>
        <p:txBody>
          <a:bodyPr>
            <a:normAutofit/>
          </a:bodyPr>
          <a:lstStyle/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endParaRPr lang="en-US" dirty="0"/>
          </a:p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r>
              <a:rPr lang="en-US" dirty="0"/>
              <a:t>Computational feasibility – simulate large networks / large number of parameter sweeps.</a:t>
            </a:r>
          </a:p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endParaRPr lang="en-US" dirty="0"/>
          </a:p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r>
              <a:rPr lang="en-US" dirty="0"/>
              <a:t>Analytical tractability-Comprehensive understanding of the underlying system.</a:t>
            </a:r>
          </a:p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endParaRPr lang="en-US" dirty="0"/>
          </a:p>
          <a:p>
            <a:pPr marL="514350" indent="-514350">
              <a:lnSpc>
                <a:spcPct val="95000"/>
              </a:lnSpc>
              <a:spcBef>
                <a:spcPct val="10000"/>
              </a:spcBef>
              <a:buFont typeface="+mj-lt"/>
              <a:buAutoNum type="arabicPeriod"/>
            </a:pPr>
            <a:r>
              <a:rPr lang="en-US" dirty="0"/>
              <a:t>Interpretability of results through the identification of key mechanisms in relation to a specific function.</a:t>
            </a:r>
          </a:p>
          <a:p>
            <a:pPr marL="0" indent="0">
              <a:lnSpc>
                <a:spcPct val="95000"/>
              </a:lnSpc>
              <a:spcBef>
                <a:spcPct val="10000"/>
              </a:spcBef>
              <a:buNone/>
            </a:pPr>
            <a:endParaRPr lang="en-US" dirty="0"/>
          </a:p>
          <a:p>
            <a:pPr marL="0" indent="0">
              <a:lnSpc>
                <a:spcPct val="95000"/>
              </a:lnSpc>
              <a:spcBef>
                <a:spcPct val="10000"/>
              </a:spcBef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ocns2019</a:t>
            </a:r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4440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icture 15" descr="top-banner-larg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12192000" cy="1250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181" y="4223394"/>
            <a:ext cx="2634847" cy="217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4068"/>
            <a:ext cx="12192000" cy="872198"/>
          </a:xfrm>
          <a:noFill/>
          <a:ln>
            <a:noFill/>
          </a:ln>
        </p:spPr>
        <p:txBody>
          <a:bodyPr/>
          <a:lstStyle/>
          <a:p>
            <a:r>
              <a:rPr lang="en-US" dirty="0"/>
              <a:t>Modeling dendrites: Compartmental Modeling</a:t>
            </a:r>
            <a:endParaRPr lang="el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13/07/2019</a:t>
            </a:r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ocns2019</a:t>
            </a:r>
            <a:endParaRPr lang="el-GR"/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4419" y="1380178"/>
            <a:ext cx="3434408" cy="3276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8" descr="SingleNuronSmall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714" y="1855973"/>
            <a:ext cx="1233488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oup 10"/>
          <p:cNvGrpSpPr>
            <a:grpSpLocks/>
          </p:cNvGrpSpPr>
          <p:nvPr/>
        </p:nvGrpSpPr>
        <p:grpSpPr bwMode="auto">
          <a:xfrm>
            <a:off x="4791514" y="1627373"/>
            <a:ext cx="1219200" cy="2133600"/>
            <a:chOff x="6052" y="9700"/>
            <a:chExt cx="2040" cy="3445"/>
          </a:xfrm>
        </p:grpSpPr>
        <p:sp>
          <p:nvSpPr>
            <p:cNvPr id="10" name="AutoShape 11"/>
            <p:cNvSpPr>
              <a:spLocks noChangeArrowheads="1"/>
            </p:cNvSpPr>
            <p:nvPr/>
          </p:nvSpPr>
          <p:spPr bwMode="auto">
            <a:xfrm rot="-1200000">
              <a:off x="6907" y="11317"/>
              <a:ext cx="125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1" name="AutoShape 12"/>
            <p:cNvSpPr>
              <a:spLocks noChangeArrowheads="1"/>
            </p:cNvSpPr>
            <p:nvPr/>
          </p:nvSpPr>
          <p:spPr bwMode="auto">
            <a:xfrm>
              <a:off x="6937" y="11512"/>
              <a:ext cx="125" cy="249"/>
            </a:xfrm>
            <a:prstGeom prst="flowChartMagneticDisk">
              <a:avLst/>
            </a:prstGeom>
            <a:solidFill>
              <a:srgbClr val="00B0F0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2" name="AutoShape 13"/>
            <p:cNvSpPr>
              <a:spLocks noChangeArrowheads="1"/>
            </p:cNvSpPr>
            <p:nvPr/>
          </p:nvSpPr>
          <p:spPr bwMode="auto">
            <a:xfrm>
              <a:off x="6872" y="10663"/>
              <a:ext cx="91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3" name="AutoShape 14"/>
            <p:cNvSpPr>
              <a:spLocks noChangeArrowheads="1"/>
            </p:cNvSpPr>
            <p:nvPr/>
          </p:nvSpPr>
          <p:spPr bwMode="auto">
            <a:xfrm>
              <a:off x="6877" y="10888"/>
              <a:ext cx="102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4" name="AutoShape 15"/>
            <p:cNvSpPr>
              <a:spLocks noChangeArrowheads="1"/>
            </p:cNvSpPr>
            <p:nvPr/>
          </p:nvSpPr>
          <p:spPr bwMode="auto">
            <a:xfrm>
              <a:off x="6872" y="11107"/>
              <a:ext cx="113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5" name="AutoShape 16"/>
            <p:cNvSpPr>
              <a:spLocks noChangeArrowheads="1"/>
            </p:cNvSpPr>
            <p:nvPr/>
          </p:nvSpPr>
          <p:spPr bwMode="auto">
            <a:xfrm>
              <a:off x="6922" y="11722"/>
              <a:ext cx="125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6" name="AutoShape 17"/>
            <p:cNvSpPr>
              <a:spLocks noChangeArrowheads="1"/>
            </p:cNvSpPr>
            <p:nvPr/>
          </p:nvSpPr>
          <p:spPr bwMode="auto">
            <a:xfrm>
              <a:off x="6877" y="10417"/>
              <a:ext cx="79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7" name="AutoShape 18"/>
            <p:cNvSpPr>
              <a:spLocks noChangeArrowheads="1"/>
            </p:cNvSpPr>
            <p:nvPr/>
          </p:nvSpPr>
          <p:spPr bwMode="auto">
            <a:xfrm>
              <a:off x="6892" y="10192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8" name="AutoShape 19"/>
            <p:cNvSpPr>
              <a:spLocks noChangeArrowheads="1"/>
            </p:cNvSpPr>
            <p:nvPr/>
          </p:nvSpPr>
          <p:spPr bwMode="auto">
            <a:xfrm rot="-1800000">
              <a:off x="6809" y="11188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9" name="AutoShape 20"/>
            <p:cNvSpPr>
              <a:spLocks noChangeArrowheads="1"/>
            </p:cNvSpPr>
            <p:nvPr/>
          </p:nvSpPr>
          <p:spPr bwMode="auto">
            <a:xfrm rot="-4200000">
              <a:off x="6674" y="11073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20" name="AutoShape 21"/>
            <p:cNvSpPr>
              <a:spLocks noChangeArrowheads="1"/>
            </p:cNvSpPr>
            <p:nvPr/>
          </p:nvSpPr>
          <p:spPr bwMode="auto">
            <a:xfrm rot="-5400000">
              <a:off x="6743" y="11293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21" name="AutoShape 22"/>
            <p:cNvSpPr>
              <a:spLocks noChangeArrowheads="1"/>
            </p:cNvSpPr>
            <p:nvPr/>
          </p:nvSpPr>
          <p:spPr bwMode="auto">
            <a:xfrm rot="-1200000">
              <a:off x="6832" y="10012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22" name="AutoShape 23"/>
            <p:cNvSpPr>
              <a:spLocks noChangeArrowheads="1"/>
            </p:cNvSpPr>
            <p:nvPr/>
          </p:nvSpPr>
          <p:spPr bwMode="auto">
            <a:xfrm rot="1200000">
              <a:off x="6832" y="9817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23" name="AutoShape 24"/>
            <p:cNvSpPr>
              <a:spLocks noChangeArrowheads="1"/>
            </p:cNvSpPr>
            <p:nvPr/>
          </p:nvSpPr>
          <p:spPr bwMode="auto">
            <a:xfrm rot="-1200000">
              <a:off x="6757" y="9742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24" name="AutoShape 25"/>
            <p:cNvSpPr>
              <a:spLocks noChangeArrowheads="1"/>
            </p:cNvSpPr>
            <p:nvPr/>
          </p:nvSpPr>
          <p:spPr bwMode="auto">
            <a:xfrm rot="-3600000">
              <a:off x="6634" y="9730"/>
              <a:ext cx="45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25" name="AutoShape 26"/>
            <p:cNvSpPr>
              <a:spLocks noChangeArrowheads="1"/>
            </p:cNvSpPr>
            <p:nvPr/>
          </p:nvSpPr>
          <p:spPr bwMode="auto">
            <a:xfrm rot="1200000">
              <a:off x="6997" y="10417"/>
              <a:ext cx="45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26" name="AutoShape 27"/>
            <p:cNvSpPr>
              <a:spLocks noChangeArrowheads="1"/>
            </p:cNvSpPr>
            <p:nvPr/>
          </p:nvSpPr>
          <p:spPr bwMode="auto">
            <a:xfrm rot="1200000">
              <a:off x="7087" y="10207"/>
              <a:ext cx="45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27" name="AutoShape 28"/>
            <p:cNvSpPr>
              <a:spLocks noChangeArrowheads="1"/>
            </p:cNvSpPr>
            <p:nvPr/>
          </p:nvSpPr>
          <p:spPr bwMode="auto">
            <a:xfrm rot="600000">
              <a:off x="7153" y="10029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28" name="AutoShape 29"/>
            <p:cNvSpPr>
              <a:spLocks noChangeArrowheads="1"/>
            </p:cNvSpPr>
            <p:nvPr/>
          </p:nvSpPr>
          <p:spPr bwMode="auto">
            <a:xfrm rot="1800000">
              <a:off x="7192" y="10103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29" name="AutoShape 30"/>
            <p:cNvSpPr>
              <a:spLocks noChangeArrowheads="1"/>
            </p:cNvSpPr>
            <p:nvPr/>
          </p:nvSpPr>
          <p:spPr bwMode="auto">
            <a:xfrm rot="-4200000">
              <a:off x="6767" y="10784"/>
              <a:ext cx="68" cy="306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30" name="AutoShape 31"/>
            <p:cNvSpPr>
              <a:spLocks noChangeArrowheads="1"/>
            </p:cNvSpPr>
            <p:nvPr/>
          </p:nvSpPr>
          <p:spPr bwMode="auto">
            <a:xfrm rot="-1800000">
              <a:off x="6712" y="10687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31" name="AutoShape 32"/>
            <p:cNvSpPr>
              <a:spLocks noChangeArrowheads="1"/>
            </p:cNvSpPr>
            <p:nvPr/>
          </p:nvSpPr>
          <p:spPr bwMode="auto">
            <a:xfrm rot="-1800000">
              <a:off x="6592" y="10492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32" name="AutoShape 33"/>
            <p:cNvSpPr>
              <a:spLocks noChangeArrowheads="1"/>
            </p:cNvSpPr>
            <p:nvPr/>
          </p:nvSpPr>
          <p:spPr bwMode="auto">
            <a:xfrm rot="-3000000">
              <a:off x="6464" y="10327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33" name="AutoShape 34"/>
            <p:cNvSpPr>
              <a:spLocks noChangeArrowheads="1"/>
            </p:cNvSpPr>
            <p:nvPr/>
          </p:nvSpPr>
          <p:spPr bwMode="auto">
            <a:xfrm rot="-1800000">
              <a:off x="6787" y="10387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34" name="AutoShape 35"/>
            <p:cNvSpPr>
              <a:spLocks noChangeArrowheads="1"/>
            </p:cNvSpPr>
            <p:nvPr/>
          </p:nvSpPr>
          <p:spPr bwMode="auto">
            <a:xfrm rot="-1800000">
              <a:off x="6667" y="10192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35" name="AutoShape 36"/>
            <p:cNvSpPr>
              <a:spLocks noChangeArrowheads="1"/>
            </p:cNvSpPr>
            <p:nvPr/>
          </p:nvSpPr>
          <p:spPr bwMode="auto">
            <a:xfrm rot="-1800000">
              <a:off x="6562" y="9997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36" name="AutoShape 37"/>
            <p:cNvSpPr>
              <a:spLocks noChangeArrowheads="1"/>
            </p:cNvSpPr>
            <p:nvPr/>
          </p:nvSpPr>
          <p:spPr bwMode="auto">
            <a:xfrm rot="-1200000">
              <a:off x="6475" y="9817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37" name="AutoShape 38"/>
            <p:cNvSpPr>
              <a:spLocks noChangeArrowheads="1"/>
            </p:cNvSpPr>
            <p:nvPr/>
          </p:nvSpPr>
          <p:spPr bwMode="auto">
            <a:xfrm rot="1800000">
              <a:off x="6499" y="9700"/>
              <a:ext cx="23" cy="13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38" name="AutoShape 39"/>
            <p:cNvSpPr>
              <a:spLocks noChangeArrowheads="1"/>
            </p:cNvSpPr>
            <p:nvPr/>
          </p:nvSpPr>
          <p:spPr bwMode="auto">
            <a:xfrm rot="-3600000">
              <a:off x="6378" y="9738"/>
              <a:ext cx="23" cy="13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39" name="AutoShape 40"/>
            <p:cNvSpPr>
              <a:spLocks noChangeArrowheads="1"/>
            </p:cNvSpPr>
            <p:nvPr/>
          </p:nvSpPr>
          <p:spPr bwMode="auto">
            <a:xfrm rot="-3600000">
              <a:off x="6678" y="10398"/>
              <a:ext cx="23" cy="13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40" name="AutoShape 41"/>
            <p:cNvSpPr>
              <a:spLocks noChangeArrowheads="1"/>
            </p:cNvSpPr>
            <p:nvPr/>
          </p:nvSpPr>
          <p:spPr bwMode="auto">
            <a:xfrm rot="-3600000">
              <a:off x="6573" y="10323"/>
              <a:ext cx="23" cy="13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41" name="AutoShape 42"/>
            <p:cNvSpPr>
              <a:spLocks noChangeArrowheads="1"/>
            </p:cNvSpPr>
            <p:nvPr/>
          </p:nvSpPr>
          <p:spPr bwMode="auto">
            <a:xfrm rot="-3600000">
              <a:off x="6483" y="10248"/>
              <a:ext cx="23" cy="13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42" name="AutoShape 43"/>
            <p:cNvSpPr>
              <a:spLocks noChangeArrowheads="1"/>
            </p:cNvSpPr>
            <p:nvPr/>
          </p:nvSpPr>
          <p:spPr bwMode="auto">
            <a:xfrm rot="-1800000">
              <a:off x="6408" y="10176"/>
              <a:ext cx="23" cy="13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43" name="AutoShape 44"/>
            <p:cNvSpPr>
              <a:spLocks noChangeArrowheads="1"/>
            </p:cNvSpPr>
            <p:nvPr/>
          </p:nvSpPr>
          <p:spPr bwMode="auto">
            <a:xfrm rot="-3600000">
              <a:off x="6318" y="10083"/>
              <a:ext cx="23" cy="13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44" name="AutoShape 45"/>
            <p:cNvSpPr>
              <a:spLocks noChangeArrowheads="1"/>
            </p:cNvSpPr>
            <p:nvPr/>
          </p:nvSpPr>
          <p:spPr bwMode="auto">
            <a:xfrm rot="-300000">
              <a:off x="6257" y="9981"/>
              <a:ext cx="23" cy="13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45" name="AutoShape 46"/>
            <p:cNvSpPr>
              <a:spLocks noChangeArrowheads="1"/>
            </p:cNvSpPr>
            <p:nvPr/>
          </p:nvSpPr>
          <p:spPr bwMode="auto">
            <a:xfrm rot="-300000">
              <a:off x="6262" y="9847"/>
              <a:ext cx="23" cy="13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46" name="AutoShape 47"/>
            <p:cNvSpPr>
              <a:spLocks noChangeArrowheads="1"/>
            </p:cNvSpPr>
            <p:nvPr/>
          </p:nvSpPr>
          <p:spPr bwMode="auto">
            <a:xfrm rot="-5400000">
              <a:off x="6249" y="1015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47" name="AutoShape 48"/>
            <p:cNvSpPr>
              <a:spLocks noChangeArrowheads="1"/>
            </p:cNvSpPr>
            <p:nvPr/>
          </p:nvSpPr>
          <p:spPr bwMode="auto">
            <a:xfrm rot="-1800000">
              <a:off x="6322" y="10177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48" name="AutoShape 49"/>
            <p:cNvSpPr>
              <a:spLocks noChangeArrowheads="1"/>
            </p:cNvSpPr>
            <p:nvPr/>
          </p:nvSpPr>
          <p:spPr bwMode="auto">
            <a:xfrm rot="2400000">
              <a:off x="7162" y="1026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49" name="AutoShape 50"/>
            <p:cNvSpPr>
              <a:spLocks noChangeArrowheads="1"/>
            </p:cNvSpPr>
            <p:nvPr/>
          </p:nvSpPr>
          <p:spPr bwMode="auto">
            <a:xfrm rot="3600000">
              <a:off x="7297" y="1015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50" name="AutoShape 51"/>
            <p:cNvSpPr>
              <a:spLocks noChangeArrowheads="1"/>
            </p:cNvSpPr>
            <p:nvPr/>
          </p:nvSpPr>
          <p:spPr bwMode="auto">
            <a:xfrm rot="4800000">
              <a:off x="7444" y="10099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51" name="AutoShape 52"/>
            <p:cNvSpPr>
              <a:spLocks noChangeArrowheads="1"/>
            </p:cNvSpPr>
            <p:nvPr/>
          </p:nvSpPr>
          <p:spPr bwMode="auto">
            <a:xfrm rot="4800000">
              <a:off x="7639" y="1005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52" name="AutoShape 53"/>
            <p:cNvSpPr>
              <a:spLocks noChangeArrowheads="1"/>
            </p:cNvSpPr>
            <p:nvPr/>
          </p:nvSpPr>
          <p:spPr bwMode="auto">
            <a:xfrm rot="-5400000">
              <a:off x="6786" y="11708"/>
              <a:ext cx="102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53" name="AutoShape 54"/>
            <p:cNvSpPr>
              <a:spLocks noChangeArrowheads="1"/>
            </p:cNvSpPr>
            <p:nvPr/>
          </p:nvSpPr>
          <p:spPr bwMode="auto">
            <a:xfrm rot="-7200000">
              <a:off x="6637" y="11772"/>
              <a:ext cx="79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54" name="AutoShape 55"/>
            <p:cNvSpPr>
              <a:spLocks noChangeArrowheads="1"/>
            </p:cNvSpPr>
            <p:nvPr/>
          </p:nvSpPr>
          <p:spPr bwMode="auto">
            <a:xfrm rot="-9600000">
              <a:off x="6487" y="11938"/>
              <a:ext cx="79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55" name="AutoShape 56"/>
            <p:cNvSpPr>
              <a:spLocks noChangeArrowheads="1"/>
            </p:cNvSpPr>
            <p:nvPr/>
          </p:nvSpPr>
          <p:spPr bwMode="auto">
            <a:xfrm rot="-3600000">
              <a:off x="6362" y="11835"/>
              <a:ext cx="79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56" name="AutoShape 57"/>
            <p:cNvSpPr>
              <a:spLocks noChangeArrowheads="1"/>
            </p:cNvSpPr>
            <p:nvPr/>
          </p:nvSpPr>
          <p:spPr bwMode="auto">
            <a:xfrm rot="-3600000">
              <a:off x="6213" y="11799"/>
              <a:ext cx="79" cy="136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57" name="AutoShape 58"/>
            <p:cNvSpPr>
              <a:spLocks noChangeArrowheads="1"/>
            </p:cNvSpPr>
            <p:nvPr/>
          </p:nvSpPr>
          <p:spPr bwMode="auto">
            <a:xfrm rot="-6000000">
              <a:off x="6332" y="11952"/>
              <a:ext cx="79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58" name="AutoShape 59"/>
            <p:cNvSpPr>
              <a:spLocks noChangeArrowheads="1"/>
            </p:cNvSpPr>
            <p:nvPr/>
          </p:nvSpPr>
          <p:spPr bwMode="auto">
            <a:xfrm rot="-4800000">
              <a:off x="6154" y="12000"/>
              <a:ext cx="79" cy="170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59" name="AutoShape 60"/>
            <p:cNvSpPr>
              <a:spLocks noChangeArrowheads="1"/>
            </p:cNvSpPr>
            <p:nvPr/>
          </p:nvSpPr>
          <p:spPr bwMode="auto">
            <a:xfrm rot="-6000000">
              <a:off x="6817" y="11877"/>
              <a:ext cx="79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60" name="AutoShape 61"/>
            <p:cNvSpPr>
              <a:spLocks noChangeArrowheads="1"/>
            </p:cNvSpPr>
            <p:nvPr/>
          </p:nvSpPr>
          <p:spPr bwMode="auto">
            <a:xfrm rot="7740000">
              <a:off x="7013" y="11922"/>
              <a:ext cx="79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61" name="AutoShape 62"/>
            <p:cNvSpPr>
              <a:spLocks noChangeArrowheads="1"/>
            </p:cNvSpPr>
            <p:nvPr/>
          </p:nvSpPr>
          <p:spPr bwMode="auto">
            <a:xfrm rot="6600000">
              <a:off x="7112" y="11877"/>
              <a:ext cx="79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62" name="AutoShape 63"/>
            <p:cNvSpPr>
              <a:spLocks noChangeArrowheads="1"/>
            </p:cNvSpPr>
            <p:nvPr/>
          </p:nvSpPr>
          <p:spPr bwMode="auto">
            <a:xfrm rot="3600000">
              <a:off x="7148" y="11727"/>
              <a:ext cx="79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63" name="AutoShape 64"/>
            <p:cNvSpPr>
              <a:spLocks noChangeArrowheads="1"/>
            </p:cNvSpPr>
            <p:nvPr/>
          </p:nvSpPr>
          <p:spPr bwMode="auto">
            <a:xfrm rot="4200000">
              <a:off x="7132" y="1148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64" name="AutoShape 65"/>
            <p:cNvSpPr>
              <a:spLocks noChangeArrowheads="1"/>
            </p:cNvSpPr>
            <p:nvPr/>
          </p:nvSpPr>
          <p:spPr bwMode="auto">
            <a:xfrm rot="4200000">
              <a:off x="7312" y="1142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65" name="AutoShape 66"/>
            <p:cNvSpPr>
              <a:spLocks noChangeArrowheads="1"/>
            </p:cNvSpPr>
            <p:nvPr/>
          </p:nvSpPr>
          <p:spPr bwMode="auto">
            <a:xfrm rot="4200000">
              <a:off x="7477" y="1138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66" name="AutoShape 67"/>
            <p:cNvSpPr>
              <a:spLocks noChangeArrowheads="1"/>
            </p:cNvSpPr>
            <p:nvPr/>
          </p:nvSpPr>
          <p:spPr bwMode="auto">
            <a:xfrm rot="4200000">
              <a:off x="7364" y="11662"/>
              <a:ext cx="45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67" name="AutoShape 68"/>
            <p:cNvSpPr>
              <a:spLocks noChangeArrowheads="1"/>
            </p:cNvSpPr>
            <p:nvPr/>
          </p:nvSpPr>
          <p:spPr bwMode="auto">
            <a:xfrm rot="1800000">
              <a:off x="7432" y="1157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68" name="AutoShape 69"/>
            <p:cNvSpPr>
              <a:spLocks noChangeArrowheads="1"/>
            </p:cNvSpPr>
            <p:nvPr/>
          </p:nvSpPr>
          <p:spPr bwMode="auto">
            <a:xfrm rot="3600000">
              <a:off x="7537" y="1154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69" name="AutoShape 70"/>
            <p:cNvSpPr>
              <a:spLocks noChangeArrowheads="1"/>
            </p:cNvSpPr>
            <p:nvPr/>
          </p:nvSpPr>
          <p:spPr bwMode="auto">
            <a:xfrm rot="4200000">
              <a:off x="7682" y="1147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70" name="AutoShape 71"/>
            <p:cNvSpPr>
              <a:spLocks noChangeArrowheads="1"/>
            </p:cNvSpPr>
            <p:nvPr/>
          </p:nvSpPr>
          <p:spPr bwMode="auto">
            <a:xfrm rot="4200000">
              <a:off x="7787" y="1142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71" name="AutoShape 72"/>
            <p:cNvSpPr>
              <a:spLocks noChangeArrowheads="1"/>
            </p:cNvSpPr>
            <p:nvPr/>
          </p:nvSpPr>
          <p:spPr bwMode="auto">
            <a:xfrm rot="5700000">
              <a:off x="7144" y="1170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72" name="AutoShape 73"/>
            <p:cNvSpPr>
              <a:spLocks noChangeArrowheads="1"/>
            </p:cNvSpPr>
            <p:nvPr/>
          </p:nvSpPr>
          <p:spPr bwMode="auto">
            <a:xfrm rot="6000000">
              <a:off x="7427" y="1172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73" name="AutoShape 74"/>
            <p:cNvSpPr>
              <a:spLocks noChangeArrowheads="1"/>
            </p:cNvSpPr>
            <p:nvPr/>
          </p:nvSpPr>
          <p:spPr bwMode="auto">
            <a:xfrm rot="7200000">
              <a:off x="7597" y="1179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74" name="AutoShape 75"/>
            <p:cNvSpPr>
              <a:spLocks noChangeArrowheads="1"/>
            </p:cNvSpPr>
            <p:nvPr/>
          </p:nvSpPr>
          <p:spPr bwMode="auto">
            <a:xfrm rot="4200000">
              <a:off x="7759" y="1179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75" name="AutoShape 76"/>
            <p:cNvSpPr>
              <a:spLocks noChangeArrowheads="1"/>
            </p:cNvSpPr>
            <p:nvPr/>
          </p:nvSpPr>
          <p:spPr bwMode="auto">
            <a:xfrm rot="6600000">
              <a:off x="7802" y="1187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76" name="AutoShape 77"/>
            <p:cNvSpPr>
              <a:spLocks noChangeArrowheads="1"/>
            </p:cNvSpPr>
            <p:nvPr/>
          </p:nvSpPr>
          <p:spPr bwMode="auto">
            <a:xfrm rot="6600000">
              <a:off x="7984" y="1194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77" name="AutoShape 78"/>
            <p:cNvSpPr>
              <a:spLocks noChangeArrowheads="1"/>
            </p:cNvSpPr>
            <p:nvPr/>
          </p:nvSpPr>
          <p:spPr bwMode="auto">
            <a:xfrm rot="1800000">
              <a:off x="7886" y="11661"/>
              <a:ext cx="11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78" name="AutoShape 79"/>
            <p:cNvSpPr>
              <a:spLocks noChangeArrowheads="1"/>
            </p:cNvSpPr>
            <p:nvPr/>
          </p:nvSpPr>
          <p:spPr bwMode="auto">
            <a:xfrm rot="-6000000">
              <a:off x="6632" y="11907"/>
              <a:ext cx="79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79" name="AutoShape 80"/>
            <p:cNvSpPr>
              <a:spLocks noChangeArrowheads="1"/>
            </p:cNvSpPr>
            <p:nvPr/>
          </p:nvSpPr>
          <p:spPr bwMode="auto">
            <a:xfrm rot="-10200000">
              <a:off x="6892" y="12007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80" name="AutoShape 81"/>
            <p:cNvSpPr>
              <a:spLocks noChangeArrowheads="1"/>
            </p:cNvSpPr>
            <p:nvPr/>
          </p:nvSpPr>
          <p:spPr bwMode="auto">
            <a:xfrm rot="10800000">
              <a:off x="6877" y="12238"/>
              <a:ext cx="45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81" name="AutoShape 82"/>
            <p:cNvSpPr>
              <a:spLocks noChangeArrowheads="1"/>
            </p:cNvSpPr>
            <p:nvPr/>
          </p:nvSpPr>
          <p:spPr bwMode="auto">
            <a:xfrm rot="10800000">
              <a:off x="6892" y="12412"/>
              <a:ext cx="45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82" name="AutoShape 83"/>
            <p:cNvSpPr>
              <a:spLocks noChangeArrowheads="1"/>
            </p:cNvSpPr>
            <p:nvPr/>
          </p:nvSpPr>
          <p:spPr bwMode="auto">
            <a:xfrm rot="-10200000">
              <a:off x="6883" y="12608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83" name="AutoShape 84"/>
            <p:cNvSpPr>
              <a:spLocks noChangeArrowheads="1"/>
            </p:cNvSpPr>
            <p:nvPr/>
          </p:nvSpPr>
          <p:spPr bwMode="auto">
            <a:xfrm rot="10800000">
              <a:off x="6881" y="12746"/>
              <a:ext cx="23" cy="249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84" name="AutoShape 85"/>
            <p:cNvSpPr>
              <a:spLocks noChangeArrowheads="1"/>
            </p:cNvSpPr>
            <p:nvPr/>
          </p:nvSpPr>
          <p:spPr bwMode="auto">
            <a:xfrm rot="-9000000">
              <a:off x="6817" y="12909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85" name="AutoShape 86"/>
            <p:cNvSpPr>
              <a:spLocks noChangeArrowheads="1"/>
            </p:cNvSpPr>
            <p:nvPr/>
          </p:nvSpPr>
          <p:spPr bwMode="auto">
            <a:xfrm rot="9600000">
              <a:off x="6892" y="1295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86" name="AutoShape 87"/>
            <p:cNvSpPr>
              <a:spLocks noChangeArrowheads="1"/>
            </p:cNvSpPr>
            <p:nvPr/>
          </p:nvSpPr>
          <p:spPr bwMode="auto">
            <a:xfrm rot="-8400000">
              <a:off x="6832" y="12204"/>
              <a:ext cx="45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87" name="AutoShape 88"/>
            <p:cNvSpPr>
              <a:spLocks noChangeArrowheads="1"/>
            </p:cNvSpPr>
            <p:nvPr/>
          </p:nvSpPr>
          <p:spPr bwMode="auto">
            <a:xfrm rot="-9000000">
              <a:off x="6754" y="12322"/>
              <a:ext cx="45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88" name="AutoShape 89"/>
            <p:cNvSpPr>
              <a:spLocks noChangeArrowheads="1"/>
            </p:cNvSpPr>
            <p:nvPr/>
          </p:nvSpPr>
          <p:spPr bwMode="auto">
            <a:xfrm rot="-9000000">
              <a:off x="6667" y="12472"/>
              <a:ext cx="45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89" name="AutoShape 90"/>
            <p:cNvSpPr>
              <a:spLocks noChangeArrowheads="1"/>
            </p:cNvSpPr>
            <p:nvPr/>
          </p:nvSpPr>
          <p:spPr bwMode="auto">
            <a:xfrm rot="-9000000">
              <a:off x="6607" y="1262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90" name="AutoShape 91"/>
            <p:cNvSpPr>
              <a:spLocks noChangeArrowheads="1"/>
            </p:cNvSpPr>
            <p:nvPr/>
          </p:nvSpPr>
          <p:spPr bwMode="auto">
            <a:xfrm rot="-7200000">
              <a:off x="6802" y="1202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91" name="AutoShape 92"/>
            <p:cNvSpPr>
              <a:spLocks noChangeArrowheads="1"/>
            </p:cNvSpPr>
            <p:nvPr/>
          </p:nvSpPr>
          <p:spPr bwMode="auto">
            <a:xfrm rot="-7200000">
              <a:off x="6649" y="1210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92" name="AutoShape 93"/>
            <p:cNvSpPr>
              <a:spLocks noChangeArrowheads="1"/>
            </p:cNvSpPr>
            <p:nvPr/>
          </p:nvSpPr>
          <p:spPr bwMode="auto">
            <a:xfrm rot="-7200000">
              <a:off x="6497" y="1217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93" name="AutoShape 94"/>
            <p:cNvSpPr>
              <a:spLocks noChangeArrowheads="1"/>
            </p:cNvSpPr>
            <p:nvPr/>
          </p:nvSpPr>
          <p:spPr bwMode="auto">
            <a:xfrm rot="-9000000">
              <a:off x="6434" y="1226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94" name="AutoShape 95"/>
            <p:cNvSpPr>
              <a:spLocks noChangeArrowheads="1"/>
            </p:cNvSpPr>
            <p:nvPr/>
          </p:nvSpPr>
          <p:spPr bwMode="auto">
            <a:xfrm rot="-7200000">
              <a:off x="6302" y="1238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95" name="AutoShape 96"/>
            <p:cNvSpPr>
              <a:spLocks noChangeArrowheads="1"/>
            </p:cNvSpPr>
            <p:nvPr/>
          </p:nvSpPr>
          <p:spPr bwMode="auto">
            <a:xfrm rot="-7200000">
              <a:off x="6137" y="1247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96" name="AutoShape 97"/>
            <p:cNvSpPr>
              <a:spLocks noChangeArrowheads="1"/>
            </p:cNvSpPr>
            <p:nvPr/>
          </p:nvSpPr>
          <p:spPr bwMode="auto">
            <a:xfrm rot="-7200000">
              <a:off x="6332" y="1223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97" name="AutoShape 98"/>
            <p:cNvSpPr>
              <a:spLocks noChangeArrowheads="1"/>
            </p:cNvSpPr>
            <p:nvPr/>
          </p:nvSpPr>
          <p:spPr bwMode="auto">
            <a:xfrm rot="-7200000">
              <a:off x="6169" y="1218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98" name="AutoShape 99"/>
            <p:cNvSpPr>
              <a:spLocks noChangeArrowheads="1"/>
            </p:cNvSpPr>
            <p:nvPr/>
          </p:nvSpPr>
          <p:spPr bwMode="auto">
            <a:xfrm rot="-5400000">
              <a:off x="6230" y="12063"/>
              <a:ext cx="23" cy="30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99" name="AutoShape 100"/>
            <p:cNvSpPr>
              <a:spLocks noChangeArrowheads="1"/>
            </p:cNvSpPr>
            <p:nvPr/>
          </p:nvSpPr>
          <p:spPr bwMode="auto">
            <a:xfrm rot="-9600000">
              <a:off x="6644" y="1218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00" name="AutoShape 101"/>
            <p:cNvSpPr>
              <a:spLocks noChangeArrowheads="1"/>
            </p:cNvSpPr>
            <p:nvPr/>
          </p:nvSpPr>
          <p:spPr bwMode="auto">
            <a:xfrm rot="-9600000">
              <a:off x="6607" y="1232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01" name="AutoShape 102"/>
            <p:cNvSpPr>
              <a:spLocks noChangeArrowheads="1"/>
            </p:cNvSpPr>
            <p:nvPr/>
          </p:nvSpPr>
          <p:spPr bwMode="auto">
            <a:xfrm rot="-9600000">
              <a:off x="6547" y="1250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02" name="AutoShape 103"/>
            <p:cNvSpPr>
              <a:spLocks noChangeArrowheads="1"/>
            </p:cNvSpPr>
            <p:nvPr/>
          </p:nvSpPr>
          <p:spPr bwMode="auto">
            <a:xfrm rot="-9600000">
              <a:off x="6614" y="1203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03" name="AutoShape 104"/>
            <p:cNvSpPr>
              <a:spLocks noChangeArrowheads="1"/>
            </p:cNvSpPr>
            <p:nvPr/>
          </p:nvSpPr>
          <p:spPr bwMode="auto">
            <a:xfrm rot="-5400000">
              <a:off x="6437" y="1211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04" name="AutoShape 105"/>
            <p:cNvSpPr>
              <a:spLocks noChangeArrowheads="1"/>
            </p:cNvSpPr>
            <p:nvPr/>
          </p:nvSpPr>
          <p:spPr bwMode="auto">
            <a:xfrm rot="-9600000">
              <a:off x="6442" y="1212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05" name="AutoShape 106"/>
            <p:cNvSpPr>
              <a:spLocks noChangeArrowheads="1"/>
            </p:cNvSpPr>
            <p:nvPr/>
          </p:nvSpPr>
          <p:spPr bwMode="auto">
            <a:xfrm rot="9600000">
              <a:off x="7267" y="12490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06" name="AutoShape 107"/>
            <p:cNvSpPr>
              <a:spLocks noChangeArrowheads="1"/>
            </p:cNvSpPr>
            <p:nvPr/>
          </p:nvSpPr>
          <p:spPr bwMode="auto">
            <a:xfrm rot="9600000">
              <a:off x="7117" y="12112"/>
              <a:ext cx="68" cy="249"/>
            </a:xfrm>
            <a:prstGeom prst="flowChartMagneticDisk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07" name="AutoShape 108"/>
            <p:cNvSpPr>
              <a:spLocks noChangeArrowheads="1"/>
            </p:cNvSpPr>
            <p:nvPr/>
          </p:nvSpPr>
          <p:spPr bwMode="auto">
            <a:xfrm rot="9600000">
              <a:off x="7192" y="12322"/>
              <a:ext cx="45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08" name="AutoShape 109"/>
            <p:cNvSpPr>
              <a:spLocks noChangeArrowheads="1"/>
            </p:cNvSpPr>
            <p:nvPr/>
          </p:nvSpPr>
          <p:spPr bwMode="auto">
            <a:xfrm rot="10200000">
              <a:off x="7327" y="12655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09" name="AutoShape 110"/>
            <p:cNvSpPr>
              <a:spLocks noChangeArrowheads="1"/>
            </p:cNvSpPr>
            <p:nvPr/>
          </p:nvSpPr>
          <p:spPr bwMode="auto">
            <a:xfrm rot="10200000">
              <a:off x="7357" y="12850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10" name="AutoShape 111"/>
            <p:cNvSpPr>
              <a:spLocks noChangeArrowheads="1"/>
            </p:cNvSpPr>
            <p:nvPr/>
          </p:nvSpPr>
          <p:spPr bwMode="auto">
            <a:xfrm rot="10200000">
              <a:off x="7469" y="1257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11" name="AutoShape 112"/>
            <p:cNvSpPr>
              <a:spLocks noChangeArrowheads="1"/>
            </p:cNvSpPr>
            <p:nvPr/>
          </p:nvSpPr>
          <p:spPr bwMode="auto">
            <a:xfrm rot="10200000">
              <a:off x="7612" y="1262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12" name="AutoShape 113"/>
            <p:cNvSpPr>
              <a:spLocks noChangeArrowheads="1"/>
            </p:cNvSpPr>
            <p:nvPr/>
          </p:nvSpPr>
          <p:spPr bwMode="auto">
            <a:xfrm rot="9000000">
              <a:off x="7537" y="1275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13" name="AutoShape 114"/>
            <p:cNvSpPr>
              <a:spLocks noChangeArrowheads="1"/>
            </p:cNvSpPr>
            <p:nvPr/>
          </p:nvSpPr>
          <p:spPr bwMode="auto">
            <a:xfrm rot="9000000">
              <a:off x="7288" y="11974"/>
              <a:ext cx="23" cy="70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14" name="AutoShape 115"/>
            <p:cNvSpPr>
              <a:spLocks noChangeArrowheads="1"/>
            </p:cNvSpPr>
            <p:nvPr/>
          </p:nvSpPr>
          <p:spPr bwMode="auto">
            <a:xfrm rot="6600000">
              <a:off x="7446" y="11851"/>
              <a:ext cx="45" cy="53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15" name="AutoShape 116"/>
            <p:cNvSpPr>
              <a:spLocks noChangeArrowheads="1"/>
            </p:cNvSpPr>
            <p:nvPr/>
          </p:nvSpPr>
          <p:spPr bwMode="auto">
            <a:xfrm rot="9000000">
              <a:off x="7403" y="11984"/>
              <a:ext cx="23" cy="590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16" name="AutoShape 117"/>
            <p:cNvSpPr>
              <a:spLocks noChangeArrowheads="1"/>
            </p:cNvSpPr>
            <p:nvPr/>
          </p:nvSpPr>
          <p:spPr bwMode="auto">
            <a:xfrm rot="9600000">
              <a:off x="7567" y="1248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17" name="AutoShape 118"/>
            <p:cNvSpPr>
              <a:spLocks noChangeArrowheads="1"/>
            </p:cNvSpPr>
            <p:nvPr/>
          </p:nvSpPr>
          <p:spPr bwMode="auto">
            <a:xfrm rot="3600000">
              <a:off x="7297" y="1184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18" name="AutoShape 119"/>
            <p:cNvSpPr>
              <a:spLocks noChangeArrowheads="1"/>
            </p:cNvSpPr>
            <p:nvPr/>
          </p:nvSpPr>
          <p:spPr bwMode="auto">
            <a:xfrm rot="4800000">
              <a:off x="7330" y="1188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19" name="AutoShape 120"/>
            <p:cNvSpPr>
              <a:spLocks noChangeArrowheads="1"/>
            </p:cNvSpPr>
            <p:nvPr/>
          </p:nvSpPr>
          <p:spPr bwMode="auto">
            <a:xfrm rot="6600000">
              <a:off x="7525" y="11899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20" name="AutoShape 121"/>
            <p:cNvSpPr>
              <a:spLocks noChangeArrowheads="1"/>
            </p:cNvSpPr>
            <p:nvPr/>
          </p:nvSpPr>
          <p:spPr bwMode="auto">
            <a:xfrm rot="4800000">
              <a:off x="7714" y="11929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21" name="AutoShape 122"/>
            <p:cNvSpPr>
              <a:spLocks noChangeArrowheads="1"/>
            </p:cNvSpPr>
            <p:nvPr/>
          </p:nvSpPr>
          <p:spPr bwMode="auto">
            <a:xfrm rot="4800000">
              <a:off x="7849" y="1193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22" name="AutoShape 123"/>
            <p:cNvSpPr>
              <a:spLocks noChangeArrowheads="1"/>
            </p:cNvSpPr>
            <p:nvPr/>
          </p:nvSpPr>
          <p:spPr bwMode="auto">
            <a:xfrm rot="4800000">
              <a:off x="7939" y="1214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23" name="AutoShape 124"/>
            <p:cNvSpPr>
              <a:spLocks noChangeArrowheads="1"/>
            </p:cNvSpPr>
            <p:nvPr/>
          </p:nvSpPr>
          <p:spPr bwMode="auto">
            <a:xfrm rot="6600000">
              <a:off x="7860" y="12076"/>
              <a:ext cx="23" cy="420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24" name="AutoShape 125"/>
            <p:cNvSpPr>
              <a:spLocks noChangeArrowheads="1"/>
            </p:cNvSpPr>
            <p:nvPr/>
          </p:nvSpPr>
          <p:spPr bwMode="auto">
            <a:xfrm rot="4800000">
              <a:off x="7607" y="1218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25" name="AutoShape 126"/>
            <p:cNvSpPr>
              <a:spLocks noChangeArrowheads="1"/>
            </p:cNvSpPr>
            <p:nvPr/>
          </p:nvSpPr>
          <p:spPr bwMode="auto">
            <a:xfrm rot="6600000">
              <a:off x="7472" y="1216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26" name="AutoShape 127"/>
            <p:cNvSpPr>
              <a:spLocks noChangeArrowheads="1"/>
            </p:cNvSpPr>
            <p:nvPr/>
          </p:nvSpPr>
          <p:spPr bwMode="auto">
            <a:xfrm rot="4800000">
              <a:off x="7774" y="1218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27" name="AutoShape 128"/>
            <p:cNvSpPr>
              <a:spLocks noChangeArrowheads="1"/>
            </p:cNvSpPr>
            <p:nvPr/>
          </p:nvSpPr>
          <p:spPr bwMode="auto">
            <a:xfrm rot="6600000">
              <a:off x="7262" y="12102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28" name="AutoShape 129"/>
            <p:cNvSpPr>
              <a:spLocks noChangeArrowheads="1"/>
            </p:cNvSpPr>
            <p:nvPr/>
          </p:nvSpPr>
          <p:spPr bwMode="auto">
            <a:xfrm rot="2400000">
              <a:off x="6997" y="12084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29" name="AutoShape 130"/>
            <p:cNvSpPr>
              <a:spLocks noChangeArrowheads="1"/>
            </p:cNvSpPr>
            <p:nvPr/>
          </p:nvSpPr>
          <p:spPr bwMode="auto">
            <a:xfrm rot="10800000">
              <a:off x="6979" y="12165"/>
              <a:ext cx="23" cy="30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30" name="AutoShape 131"/>
            <p:cNvSpPr>
              <a:spLocks noChangeArrowheads="1"/>
            </p:cNvSpPr>
            <p:nvPr/>
          </p:nvSpPr>
          <p:spPr bwMode="auto">
            <a:xfrm rot="-6000000">
              <a:off x="6490" y="12253"/>
              <a:ext cx="23" cy="81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31" name="AutoShape 132"/>
            <p:cNvSpPr>
              <a:spLocks noChangeArrowheads="1"/>
            </p:cNvSpPr>
            <p:nvPr/>
          </p:nvSpPr>
          <p:spPr bwMode="auto">
            <a:xfrm rot="-7200000">
              <a:off x="6137" y="12687"/>
              <a:ext cx="23" cy="19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32" name="AutoShape 133"/>
            <p:cNvSpPr>
              <a:spLocks noChangeArrowheads="1"/>
            </p:cNvSpPr>
            <p:nvPr/>
          </p:nvSpPr>
          <p:spPr bwMode="auto">
            <a:xfrm rot="7200000">
              <a:off x="7020" y="12539"/>
              <a:ext cx="23" cy="249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33" name="AutoShape 134"/>
            <p:cNvSpPr>
              <a:spLocks noChangeArrowheads="1"/>
            </p:cNvSpPr>
            <p:nvPr/>
          </p:nvSpPr>
          <p:spPr bwMode="auto">
            <a:xfrm rot="7800000">
              <a:off x="7203" y="12689"/>
              <a:ext cx="23" cy="249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34" name="AutoShape 135"/>
            <p:cNvSpPr>
              <a:spLocks noChangeArrowheads="1"/>
            </p:cNvSpPr>
            <p:nvPr/>
          </p:nvSpPr>
          <p:spPr bwMode="auto">
            <a:xfrm rot="3000000">
              <a:off x="7050" y="12400"/>
              <a:ext cx="23" cy="30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35" name="AutoShape 136"/>
            <p:cNvSpPr>
              <a:spLocks noChangeArrowheads="1"/>
            </p:cNvSpPr>
            <p:nvPr/>
          </p:nvSpPr>
          <p:spPr bwMode="auto">
            <a:xfrm rot="2400000">
              <a:off x="7334" y="12007"/>
              <a:ext cx="23" cy="533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  <p:sp>
          <p:nvSpPr>
            <p:cNvPr id="136" name="AutoShape 137"/>
            <p:cNvSpPr>
              <a:spLocks noChangeArrowheads="1"/>
            </p:cNvSpPr>
            <p:nvPr/>
          </p:nvSpPr>
          <p:spPr bwMode="auto">
            <a:xfrm rot="3000000">
              <a:off x="7618" y="11836"/>
              <a:ext cx="23" cy="306"/>
            </a:xfrm>
            <a:prstGeom prst="flowChartMagneticDisk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l-GR" altLang="el-GR" sz="1800">
                <a:latin typeface="Arial" panose="020B0604020202020204" pitchFamily="34" charset="0"/>
              </a:endParaRPr>
            </a:p>
          </p:txBody>
        </p:sp>
      </p:grpSp>
      <p:sp>
        <p:nvSpPr>
          <p:cNvPr id="137" name="TextBox 9"/>
          <p:cNvSpPr txBox="1">
            <a:spLocks noChangeArrowheads="1"/>
          </p:cNvSpPr>
          <p:nvPr/>
        </p:nvSpPr>
        <p:spPr bwMode="auto">
          <a:xfrm>
            <a:off x="3038914" y="1170173"/>
            <a:ext cx="10668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l-GR" sz="1800" b="1" dirty="0"/>
              <a:t>Neuron</a:t>
            </a:r>
          </a:p>
        </p:txBody>
      </p:sp>
      <p:sp>
        <p:nvSpPr>
          <p:cNvPr id="138" name="Down Arrow 137"/>
          <p:cNvSpPr/>
          <p:nvPr/>
        </p:nvSpPr>
        <p:spPr>
          <a:xfrm rot="16200000">
            <a:off x="4220014" y="2275073"/>
            <a:ext cx="152400" cy="685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39" name="TextBox 9"/>
          <p:cNvSpPr txBox="1">
            <a:spLocks noChangeArrowheads="1"/>
          </p:cNvSpPr>
          <p:nvPr/>
        </p:nvSpPr>
        <p:spPr bwMode="auto">
          <a:xfrm>
            <a:off x="4181914" y="1170173"/>
            <a:ext cx="22098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l-GR" sz="1800" b="1" dirty="0"/>
              <a:t>Compartment model</a:t>
            </a:r>
          </a:p>
        </p:txBody>
      </p:sp>
      <p:sp>
        <p:nvSpPr>
          <p:cNvPr id="141" name="Rectangle 140"/>
          <p:cNvSpPr/>
          <p:nvPr/>
        </p:nvSpPr>
        <p:spPr bwMode="auto">
          <a:xfrm>
            <a:off x="9020645" y="2838892"/>
            <a:ext cx="320781" cy="247419"/>
          </a:xfrm>
          <a:prstGeom prst="rect">
            <a:avLst/>
          </a:prstGeom>
          <a:solidFill>
            <a:srgbClr val="0070C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cxnSp>
        <p:nvCxnSpPr>
          <p:cNvPr id="144" name="Straight Arrow Connector 143"/>
          <p:cNvCxnSpPr>
            <a:stCxn id="141" idx="1"/>
          </p:cNvCxnSpPr>
          <p:nvPr/>
        </p:nvCxnSpPr>
        <p:spPr bwMode="auto">
          <a:xfrm flipH="1">
            <a:off x="5384517" y="2962602"/>
            <a:ext cx="3636128" cy="133317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stCxn id="141" idx="3"/>
          </p:cNvCxnSpPr>
          <p:nvPr/>
        </p:nvCxnSpPr>
        <p:spPr bwMode="auto">
          <a:xfrm flipH="1">
            <a:off x="7667625" y="2962602"/>
            <a:ext cx="1673801" cy="141889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61" y="1084364"/>
            <a:ext cx="2395813" cy="52517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9966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40163</TotalTime>
  <Words>341</Words>
  <Application>Microsoft Macintosh PowerPoint</Application>
  <PresentationFormat>Widescreen</PresentationFormat>
  <Paragraphs>74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</vt:lpstr>
      <vt:lpstr>Office Theme</vt:lpstr>
      <vt:lpstr>PowerPoint Presentation</vt:lpstr>
      <vt:lpstr>Overview</vt:lpstr>
      <vt:lpstr>Installation steps</vt:lpstr>
      <vt:lpstr>Neurons are (also) characterized by their dendritic tree</vt:lpstr>
      <vt:lpstr>Neurons are (also) characterized by their neurotransmission</vt:lpstr>
      <vt:lpstr>What can dendrites do?</vt:lpstr>
      <vt:lpstr>Why model the details?</vt:lpstr>
      <vt:lpstr>Why abstract away the details?</vt:lpstr>
      <vt:lpstr>Modeling dendrites: Compartmental Modeling</vt:lpstr>
    </vt:vector>
  </TitlesOfParts>
  <Company>Microsoft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William Podlaski</cp:lastModifiedBy>
  <cp:revision>1169</cp:revision>
  <dcterms:created xsi:type="dcterms:W3CDTF">2016-12-26T09:51:52Z</dcterms:created>
  <dcterms:modified xsi:type="dcterms:W3CDTF">2019-07-13T10:44:08Z</dcterms:modified>
</cp:coreProperties>
</file>